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AD4DE2D-0BB9-47F6-87BA-C7D6DE34C54A}">
  <a:tblStyle styleId="{6AD4DE2D-0BB9-47F6-87BA-C7D6DE34C5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15</a:t>
            </a:r>
            <a:endParaRPr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CSCI 2270 Summer 2018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July 9, 2018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 Representations</a:t>
            </a:r>
            <a:endParaRPr/>
          </a:p>
        </p:txBody>
      </p:sp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 b="9418" l="9934" r="60543" t="16419"/>
          <a:stretch/>
        </p:blipFill>
        <p:spPr>
          <a:xfrm>
            <a:off x="1825375" y="1018850"/>
            <a:ext cx="5313672" cy="400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Quiz</a:t>
            </a:r>
            <a:endParaRPr/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Password: monday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0000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Graphs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Start the Lecture Quiz a bit early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anyone who’s interested: </a:t>
            </a:r>
            <a:endParaRPr/>
          </a:p>
          <a:p>
            <a:pPr indent="45720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What: CS Theory Seminar: </a:t>
            </a:r>
            <a:r>
              <a:rPr lang="en" sz="1400">
                <a:solidFill>
                  <a:schemeClr val="dk1"/>
                </a:solidFill>
              </a:rPr>
              <a:t>Quantum Supremacy and Its Applications</a:t>
            </a:r>
            <a:endParaRPr sz="1400">
              <a:solidFill>
                <a:schemeClr val="dk1"/>
              </a:solidFill>
            </a:endParaRPr>
          </a:p>
          <a:p>
            <a:pPr indent="45720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When: Wed July 11 @ 3pm</a:t>
            </a:r>
            <a:endParaRPr>
              <a:solidFill>
                <a:schemeClr val="dk1"/>
              </a:solidFill>
            </a:endParaRPr>
          </a:p>
          <a:p>
            <a:pPr indent="45720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Who: Scott Aaronson (University of Texas at Austin)</a:t>
            </a:r>
            <a:endParaRPr>
              <a:solidFill>
                <a:schemeClr val="dk1"/>
              </a:solidFill>
            </a:endParaRPr>
          </a:p>
          <a:p>
            <a:pPr indent="45720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Where: ECCR 110 (may change)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Vectors</a:t>
            </a:r>
            <a:endParaRPr/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 “dynamic arrays” with automatic resizing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#include &lt;vector&gt; //calls vector library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vector &lt;int&gt; vec; //declare a vector: need the word vector, followed by &lt;</a:t>
            </a:r>
            <a:r>
              <a:rPr i="1" lang="en"/>
              <a:t>type</a:t>
            </a:r>
            <a:r>
              <a:rPr lang="en"/>
              <a:t>&gt;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vec.push_back(2); //adds the number 2 to the end of the vector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vec.pop_back(); //remove the last element from the vector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Trying it out</a:t>
            </a:r>
            <a:endParaRPr/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driving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Graphs</a:t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Directed vs undirected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Weighted vs unweighted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Representations: Adjacency List vs Adjacency Matrix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 u="sng"/>
              <a:t>Simple graph:</a:t>
            </a:r>
            <a:r>
              <a:rPr lang="en"/>
              <a:t> An undirected, unweighted graph without self-loops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Graphs: Directed vs Undirected</a:t>
            </a:r>
            <a:endParaRPr/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000075"/>
            <a:ext cx="85206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u="sng"/>
              <a:t>Directed:</a:t>
            </a:r>
            <a:r>
              <a:rPr lang="en"/>
              <a:t> I follow Kevin De Bruyne on Twitter, but he doesn’t follow me back</a:t>
            </a:r>
            <a:endParaRPr/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11700" y="3057475"/>
            <a:ext cx="8520600" cy="4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u="sng"/>
              <a:t>Und</a:t>
            </a:r>
            <a:r>
              <a:rPr b="1" lang="en" u="sng"/>
              <a:t>irected:</a:t>
            </a:r>
            <a:r>
              <a:rPr lang="en"/>
              <a:t> People I have played on a soccer team with</a:t>
            </a:r>
            <a:endParaRPr/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7434" y="1438925"/>
            <a:ext cx="2502717" cy="132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 rotWithShape="1">
          <a:blip r:embed="rId4">
            <a:alphaModFix/>
          </a:blip>
          <a:srcRect b="37470" l="0" r="0" t="14236"/>
          <a:stretch/>
        </p:blipFill>
        <p:spPr>
          <a:xfrm>
            <a:off x="1575800" y="1438925"/>
            <a:ext cx="1547411" cy="1329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Shape 89"/>
          <p:cNvCxnSpPr>
            <a:stCxn id="88" idx="3"/>
            <a:endCxn id="87" idx="1"/>
          </p:cNvCxnSpPr>
          <p:nvPr/>
        </p:nvCxnSpPr>
        <p:spPr>
          <a:xfrm>
            <a:off x="3123211" y="2103675"/>
            <a:ext cx="14943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0" name="Shape 90"/>
          <p:cNvPicPr preferRelativeResize="0"/>
          <p:nvPr/>
        </p:nvPicPr>
        <p:blipFill rotWithShape="1">
          <a:blip r:embed="rId4">
            <a:alphaModFix/>
          </a:blip>
          <a:srcRect b="37470" l="0" r="0" t="14236"/>
          <a:stretch/>
        </p:blipFill>
        <p:spPr>
          <a:xfrm>
            <a:off x="3442876" y="3695850"/>
            <a:ext cx="1129125" cy="108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 rotWithShape="1">
          <a:blip r:embed="rId5">
            <a:alphaModFix/>
          </a:blip>
          <a:srcRect b="74151" l="36802" r="39116" t="0"/>
          <a:stretch/>
        </p:blipFill>
        <p:spPr>
          <a:xfrm>
            <a:off x="926600" y="3572775"/>
            <a:ext cx="1238599" cy="1329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Shape 92"/>
          <p:cNvCxnSpPr>
            <a:stCxn id="91" idx="3"/>
            <a:endCxn id="90" idx="1"/>
          </p:cNvCxnSpPr>
          <p:nvPr/>
        </p:nvCxnSpPr>
        <p:spPr>
          <a:xfrm>
            <a:off x="2165199" y="4237525"/>
            <a:ext cx="12777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Shape 93"/>
          <p:cNvCxnSpPr>
            <a:stCxn id="90" idx="3"/>
            <a:endCxn id="94" idx="1"/>
          </p:cNvCxnSpPr>
          <p:nvPr/>
        </p:nvCxnSpPr>
        <p:spPr>
          <a:xfrm flipH="1" rot="10800000">
            <a:off x="4572001" y="4233925"/>
            <a:ext cx="1340100" cy="36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5" name="Shape 95"/>
          <p:cNvPicPr preferRelativeResize="0"/>
          <p:nvPr/>
        </p:nvPicPr>
        <p:blipFill rotWithShape="1">
          <a:blip r:embed="rId6">
            <a:alphaModFix/>
          </a:blip>
          <a:srcRect b="9517" l="18396" r="32832" t="31106"/>
          <a:stretch/>
        </p:blipFill>
        <p:spPr>
          <a:xfrm>
            <a:off x="5893275" y="3408525"/>
            <a:ext cx="2068656" cy="16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Graphs: Weighted vs Unweighted</a:t>
            </a:r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311700" y="1152475"/>
            <a:ext cx="8520600" cy="11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Weighted:</a:t>
            </a:r>
            <a:r>
              <a:rPr lang="en"/>
              <a:t> Typically think of edges being weighted (but nodes can be weighted as well)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There is varying capacity or emphasis on edges</a:t>
            </a:r>
            <a:endParaRPr/>
          </a:p>
        </p:txBody>
      </p:sp>
      <p:pic>
        <p:nvPicPr>
          <p:cNvPr id="102" name="Shape 102"/>
          <p:cNvPicPr preferRelativeResize="0"/>
          <p:nvPr/>
        </p:nvPicPr>
        <p:blipFill rotWithShape="1">
          <a:blip r:embed="rId3">
            <a:alphaModFix/>
          </a:blip>
          <a:srcRect b="6641" l="13030" r="47781" t="16841"/>
          <a:stretch/>
        </p:blipFill>
        <p:spPr>
          <a:xfrm>
            <a:off x="2065725" y="2424775"/>
            <a:ext cx="4888224" cy="261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/>
          <p:nvPr/>
        </p:nvSpPr>
        <p:spPr>
          <a:xfrm>
            <a:off x="2294748" y="2685471"/>
            <a:ext cx="130800" cy="129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2613569" y="3910446"/>
            <a:ext cx="130800" cy="129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5458567" y="4452861"/>
            <a:ext cx="130800" cy="129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3613006" y="3408494"/>
            <a:ext cx="130800" cy="129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6249522" y="3167487"/>
            <a:ext cx="130800" cy="1296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" name="Shape 108"/>
          <p:cNvCxnSpPr>
            <a:stCxn id="103" idx="6"/>
            <a:endCxn id="106" idx="2"/>
          </p:cNvCxnSpPr>
          <p:nvPr/>
        </p:nvCxnSpPr>
        <p:spPr>
          <a:xfrm>
            <a:off x="2425548" y="2750271"/>
            <a:ext cx="1187400" cy="72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Shape 109"/>
          <p:cNvCxnSpPr>
            <a:stCxn id="106" idx="6"/>
            <a:endCxn id="107" idx="1"/>
          </p:cNvCxnSpPr>
          <p:nvPr/>
        </p:nvCxnSpPr>
        <p:spPr>
          <a:xfrm flipH="1" rot="10800000">
            <a:off x="3743806" y="3186494"/>
            <a:ext cx="2524800" cy="286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Shape 110"/>
          <p:cNvCxnSpPr>
            <a:stCxn id="106" idx="5"/>
            <a:endCxn id="105" idx="1"/>
          </p:cNvCxnSpPr>
          <p:nvPr/>
        </p:nvCxnSpPr>
        <p:spPr>
          <a:xfrm>
            <a:off x="3724651" y="3519115"/>
            <a:ext cx="1753200" cy="952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Shape 111"/>
          <p:cNvCxnSpPr>
            <a:stCxn id="103" idx="4"/>
            <a:endCxn id="104" idx="2"/>
          </p:cNvCxnSpPr>
          <p:nvPr/>
        </p:nvCxnSpPr>
        <p:spPr>
          <a:xfrm>
            <a:off x="2360148" y="2815071"/>
            <a:ext cx="253500" cy="1160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Shape 112"/>
          <p:cNvCxnSpPr>
            <a:stCxn id="104" idx="7"/>
            <a:endCxn id="106" idx="6"/>
          </p:cNvCxnSpPr>
          <p:nvPr/>
        </p:nvCxnSpPr>
        <p:spPr>
          <a:xfrm flipH="1" rot="10800000">
            <a:off x="2725214" y="3473426"/>
            <a:ext cx="1018500" cy="456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Shape 113"/>
          <p:cNvSpPr txBox="1"/>
          <p:nvPr/>
        </p:nvSpPr>
        <p:spPr>
          <a:xfrm>
            <a:off x="3055601" y="3767449"/>
            <a:ext cx="557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</a:t>
            </a:r>
            <a:endParaRPr/>
          </a:p>
        </p:txBody>
      </p:sp>
      <p:sp>
        <p:nvSpPr>
          <p:cNvPr id="114" name="Shape 114"/>
          <p:cNvSpPr txBox="1"/>
          <p:nvPr/>
        </p:nvSpPr>
        <p:spPr>
          <a:xfrm>
            <a:off x="4727470" y="3683450"/>
            <a:ext cx="7950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</a:t>
            </a:r>
            <a:r>
              <a:rPr lang="en"/>
              <a:t>00</a:t>
            </a:r>
            <a:endParaRPr/>
          </a:p>
        </p:txBody>
      </p:sp>
      <p:sp>
        <p:nvSpPr>
          <p:cNvPr id="115" name="Shape 115"/>
          <p:cNvSpPr txBox="1"/>
          <p:nvPr/>
        </p:nvSpPr>
        <p:spPr>
          <a:xfrm>
            <a:off x="4231134" y="3004285"/>
            <a:ext cx="6918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</a:t>
            </a:r>
            <a:r>
              <a:rPr lang="en"/>
              <a:t>00</a:t>
            </a:r>
            <a:endParaRPr/>
          </a:p>
        </p:txBody>
      </p:sp>
      <p:sp>
        <p:nvSpPr>
          <p:cNvPr id="116" name="Shape 116"/>
          <p:cNvSpPr txBox="1"/>
          <p:nvPr/>
        </p:nvSpPr>
        <p:spPr>
          <a:xfrm>
            <a:off x="2425536" y="3101858"/>
            <a:ext cx="6918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r>
              <a:rPr lang="en"/>
              <a:t>00</a:t>
            </a:r>
            <a:endParaRPr/>
          </a:p>
        </p:txBody>
      </p:sp>
      <p:sp>
        <p:nvSpPr>
          <p:cNvPr id="117" name="Shape 117"/>
          <p:cNvSpPr txBox="1"/>
          <p:nvPr/>
        </p:nvSpPr>
        <p:spPr>
          <a:xfrm>
            <a:off x="2864955" y="2700178"/>
            <a:ext cx="6918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1200</a:t>
            </a:r>
            <a:endParaRPr/>
          </a:p>
        </p:txBody>
      </p:sp>
      <p:sp>
        <p:nvSpPr>
          <p:cNvPr id="118" name="Shape 118"/>
          <p:cNvSpPr txBox="1"/>
          <p:nvPr/>
        </p:nvSpPr>
        <p:spPr>
          <a:xfrm>
            <a:off x="2567367" y="4517646"/>
            <a:ext cx="27018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Weighted Graph Example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 Representations</a:t>
            </a:r>
            <a:endParaRPr/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283335" y="1095745"/>
            <a:ext cx="4260300" cy="9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Adjacency Matrix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(Symmetric if undirected)</a:t>
            </a:r>
            <a:endParaRPr/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4883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Adjacency List</a:t>
            </a:r>
            <a:endParaRPr/>
          </a:p>
        </p:txBody>
      </p:sp>
      <p:pic>
        <p:nvPicPr>
          <p:cNvPr id="126" name="Shape 126"/>
          <p:cNvPicPr preferRelativeResize="0"/>
          <p:nvPr/>
        </p:nvPicPr>
        <p:blipFill rotWithShape="1">
          <a:blip r:embed="rId3">
            <a:alphaModFix/>
          </a:blip>
          <a:srcRect b="25939" l="11994" r="76667" t="36835"/>
          <a:stretch/>
        </p:blipFill>
        <p:spPr>
          <a:xfrm>
            <a:off x="3516675" y="2482750"/>
            <a:ext cx="1948302" cy="19191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7" name="Shape 127"/>
          <p:cNvGraphicFramePr/>
          <p:nvPr/>
        </p:nvGraphicFramePr>
        <p:xfrm>
          <a:off x="243850" y="20014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{6AD4DE2D-0BB9-47F6-87BA-C7D6DE34C54A}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736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2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3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4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5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6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36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36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36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2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36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3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36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4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36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5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36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6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28" name="Shape 128"/>
          <p:cNvPicPr preferRelativeResize="0"/>
          <p:nvPr/>
        </p:nvPicPr>
        <p:blipFill rotWithShape="1">
          <a:blip r:embed="rId3">
            <a:alphaModFix/>
          </a:blip>
          <a:srcRect b="25939" l="26846" r="58683" t="36835"/>
          <a:stretch/>
        </p:blipFill>
        <p:spPr>
          <a:xfrm>
            <a:off x="5675000" y="2205300"/>
            <a:ext cx="3344499" cy="25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 Representations</a:t>
            </a:r>
            <a:endParaRPr/>
          </a:p>
        </p:txBody>
      </p:sp>
      <p:pic>
        <p:nvPicPr>
          <p:cNvPr id="134" name="Shape 134"/>
          <p:cNvPicPr preferRelativeResize="0"/>
          <p:nvPr/>
        </p:nvPicPr>
        <p:blipFill rotWithShape="1">
          <a:blip r:embed="rId3">
            <a:alphaModFix/>
          </a:blip>
          <a:srcRect b="9418" l="9934" r="60543" t="16419"/>
          <a:stretch/>
        </p:blipFill>
        <p:spPr>
          <a:xfrm>
            <a:off x="1825375" y="1018850"/>
            <a:ext cx="5313672" cy="400452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/>
          <p:nvPr/>
        </p:nvSpPr>
        <p:spPr>
          <a:xfrm>
            <a:off x="4216600" y="2869913"/>
            <a:ext cx="1163100" cy="3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5664400" y="2869913"/>
            <a:ext cx="1163100" cy="3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4216600" y="3327113"/>
            <a:ext cx="1163100" cy="3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4216600" y="3860513"/>
            <a:ext cx="1163100" cy="3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4216600" y="4470113"/>
            <a:ext cx="1163100" cy="3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5549820" y="3403325"/>
            <a:ext cx="1304400" cy="3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5512000" y="3936725"/>
            <a:ext cx="1304400" cy="3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5588200" y="4470125"/>
            <a:ext cx="1304400" cy="30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